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Cavea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0" roundtripDataSignature="AMtx7mgdO80ub2sNwBXnLUNm5DQ999Kw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80C865-17B4-4392-9B78-DE8DEFCAF166}">
  <a:tblStyle styleId="{FB80C865-17B4-4392-9B78-DE8DEFCAF16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Caveat-bold.fntdata"/><Relationship Id="rId16" Type="http://schemas.openxmlformats.org/officeDocument/2006/relationships/slide" Target="slides/slide10.xml"/><Relationship Id="rId38" Type="http://schemas.openxmlformats.org/officeDocument/2006/relationships/font" Target="fonts/Cavea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p4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hyperlink" Target="https://primo.lib.umn.edu/primo-explore/fulldisplay?docid=TN_cdi_askewsholts_vlebooks_9781449331498&amp;context=PC&amp;vid=TWINCITIES&amp;lang=en_US&amp;search_scope=mncat_discovery&amp;adaptor=primo_central_multiple_fe&amp;tab=article_discovery&amp;query=any,contains,head%20first%20design" TargetMode="External"/><Relationship Id="rId5" Type="http://schemas.openxmlformats.org/officeDocument/2006/relationships/hyperlink" Target="https://primo.lib.umn.edu/primo-explore/fulldisplay?docid=TN_cdi_askewsholts_vlebooks_9781449331498&amp;context=PC&amp;vid=TWINCITIES&amp;lang=en_US&amp;search_scope=mncat_discovery&amp;adaptor=primo_central_multiple_fe&amp;tab=article_discovery&amp;query=any,contains,head%20first%20design" TargetMode="External"/><Relationship Id="rId6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0" y="423100"/>
            <a:ext cx="8520600" cy="13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400"/>
              <a:t>CSci 3081W: Program Design and Development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17673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Lecture 01 - Introduction and Logistics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For example:</a:t>
            </a:r>
            <a:r>
              <a:rPr lang="en" sz="1800"/>
              <a:t>  We will learn Object Oriented Design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154" name="Google Shape;1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9801" y="1075575"/>
            <a:ext cx="2768200" cy="34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1625" y="1507325"/>
            <a:ext cx="3777026" cy="28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Development Goals:</a:t>
            </a:r>
            <a:r>
              <a:rPr lang="en" sz="1800"/>
              <a:t> How do we build such a system?</a:t>
            </a:r>
            <a:endParaRPr sz="1800"/>
          </a:p>
        </p:txBody>
      </p:sp>
      <p:pic>
        <p:nvPicPr>
          <p:cNvPr id="161" name="Google Shape;16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9575" y="833850"/>
            <a:ext cx="2707850" cy="16099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11"/>
          <p:cNvSpPr txBox="1"/>
          <p:nvPr/>
        </p:nvSpPr>
        <p:spPr>
          <a:xfrm>
            <a:off x="1957675" y="2429313"/>
            <a:ext cx="14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Collaboration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8675" y="3142000"/>
            <a:ext cx="2562325" cy="13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1"/>
          <p:cNvSpPr txBox="1"/>
          <p:nvPr/>
        </p:nvSpPr>
        <p:spPr>
          <a:xfrm>
            <a:off x="6291575" y="2471100"/>
            <a:ext cx="14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9575" y="2968937"/>
            <a:ext cx="2707851" cy="160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48675" y="815963"/>
            <a:ext cx="2562325" cy="16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1"/>
          <p:cNvSpPr txBox="1"/>
          <p:nvPr/>
        </p:nvSpPr>
        <p:spPr>
          <a:xfrm>
            <a:off x="1957675" y="4638300"/>
            <a:ext cx="14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1"/>
          <p:cNvSpPr txBox="1"/>
          <p:nvPr/>
        </p:nvSpPr>
        <p:spPr>
          <a:xfrm>
            <a:off x="6215375" y="4604700"/>
            <a:ext cx="14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Robustness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For example:</a:t>
            </a:r>
            <a:r>
              <a:rPr lang="en" sz="1800"/>
              <a:t>  We will learn and use Container Architectures.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174" name="Google Shape;17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7272" y="368500"/>
            <a:ext cx="1801874" cy="15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125" y="1484772"/>
            <a:ext cx="2934549" cy="917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4037" y="2304625"/>
            <a:ext cx="3139212" cy="964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" name="Google Shape;17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238" y="3347650"/>
            <a:ext cx="2976325" cy="820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" name="Google Shape;17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42943" y="3968675"/>
            <a:ext cx="3141375" cy="964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2950" y="1003400"/>
            <a:ext cx="5426375" cy="39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We will introduce some </a:t>
            </a:r>
            <a:r>
              <a:rPr b="1" lang="en" sz="1800"/>
              <a:t>software engineering</a:t>
            </a:r>
            <a:r>
              <a:rPr lang="en" sz="1800"/>
              <a:t> topics.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Course Details</a:t>
            </a:r>
            <a:endParaRPr sz="1800"/>
          </a:p>
        </p:txBody>
      </p:sp>
      <p:pic>
        <p:nvPicPr>
          <p:cNvPr id="190" name="Google Shape;1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900" y="0"/>
            <a:ext cx="24451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4077" y="789125"/>
            <a:ext cx="2899698" cy="43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450" y="1332025"/>
            <a:ext cx="1698705" cy="951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" name="Google Shape;19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Roadmap for Today</a:t>
            </a:r>
            <a:endParaRPr/>
          </a:p>
        </p:txBody>
      </p:sp>
      <p:sp>
        <p:nvSpPr>
          <p:cNvPr id="198" name="Google Shape;198;p15"/>
          <p:cNvSpPr txBox="1"/>
          <p:nvPr/>
        </p:nvSpPr>
        <p:spPr>
          <a:xfrm>
            <a:off x="2155400" y="159970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5"/>
          <p:cNvSpPr txBox="1"/>
          <p:nvPr/>
        </p:nvSpPr>
        <p:spPr>
          <a:xfrm>
            <a:off x="2155400" y="289510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Logistics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450" y="2627425"/>
            <a:ext cx="1690500" cy="9512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450" y="3922825"/>
            <a:ext cx="1690505" cy="951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p15"/>
          <p:cNvSpPr txBox="1"/>
          <p:nvPr/>
        </p:nvSpPr>
        <p:spPr>
          <a:xfrm>
            <a:off x="2184675" y="419050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Project Discussion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Please read the </a:t>
            </a:r>
            <a:r>
              <a:rPr b="1" lang="en" sz="1800"/>
              <a:t>Syllabus</a:t>
            </a:r>
            <a:r>
              <a:rPr lang="en" sz="1800"/>
              <a:t> carefully.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0675" y="1072163"/>
            <a:ext cx="1801075" cy="2084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3" name="Google Shape;213;p17"/>
          <p:cNvSpPr txBox="1"/>
          <p:nvPr/>
        </p:nvSpPr>
        <p:spPr>
          <a:xfrm>
            <a:off x="1753650" y="3509050"/>
            <a:ext cx="56367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any zyBooks assignment link in Canvas. (Do not go to the zyBooks website and create a new account). Subscribe.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 First Design Patterns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(available through the</a:t>
            </a:r>
            <a:r>
              <a:rPr b="0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UMN libraryLinks to an external site.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at the campus bookstore, and from Amazon or Barnes and Noble). OPTIONAL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7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Textbooks</a:t>
            </a:r>
            <a:endParaRPr b="1" sz="1800"/>
          </a:p>
        </p:txBody>
      </p:sp>
      <p:pic>
        <p:nvPicPr>
          <p:cNvPr id="215" name="Google Shape;21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8956" y="1072163"/>
            <a:ext cx="1742447" cy="2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/>
          <p:nvPr/>
        </p:nvSpPr>
        <p:spPr>
          <a:xfrm>
            <a:off x="2971100" y="2955875"/>
            <a:ext cx="387900" cy="1975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8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Course Overview</a:t>
            </a:r>
            <a:endParaRPr sz="1800"/>
          </a:p>
        </p:txBody>
      </p:sp>
      <p:sp>
        <p:nvSpPr>
          <p:cNvPr id="222" name="Google Shape;222;p18"/>
          <p:cNvSpPr txBox="1"/>
          <p:nvPr/>
        </p:nvSpPr>
        <p:spPr>
          <a:xfrm>
            <a:off x="1625500" y="1243800"/>
            <a:ext cx="42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8"/>
          <p:cNvSpPr txBox="1"/>
          <p:nvPr/>
        </p:nvSpPr>
        <p:spPr>
          <a:xfrm>
            <a:off x="2546300" y="3660050"/>
            <a:ext cx="13260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8"/>
          <p:cNvSpPr/>
          <p:nvPr/>
        </p:nvSpPr>
        <p:spPr>
          <a:xfrm>
            <a:off x="2920525" y="395100"/>
            <a:ext cx="387900" cy="2176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8"/>
          <p:cNvSpPr txBox="1"/>
          <p:nvPr/>
        </p:nvSpPr>
        <p:spPr>
          <a:xfrm>
            <a:off x="2726000" y="1192625"/>
            <a:ext cx="8781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50" y="0"/>
            <a:ext cx="1816644" cy="300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550" y="3001073"/>
            <a:ext cx="1816650" cy="214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"/>
          <p:cNvSpPr/>
          <p:nvPr/>
        </p:nvSpPr>
        <p:spPr>
          <a:xfrm>
            <a:off x="2971100" y="2955875"/>
            <a:ext cx="387900" cy="1975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9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Course Overview</a:t>
            </a:r>
            <a:endParaRPr sz="1800"/>
          </a:p>
        </p:txBody>
      </p:sp>
      <p:sp>
        <p:nvSpPr>
          <p:cNvPr id="234" name="Google Shape;234;p19"/>
          <p:cNvSpPr txBox="1"/>
          <p:nvPr/>
        </p:nvSpPr>
        <p:spPr>
          <a:xfrm>
            <a:off x="1625500" y="1243800"/>
            <a:ext cx="42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9"/>
          <p:cNvSpPr txBox="1"/>
          <p:nvPr/>
        </p:nvSpPr>
        <p:spPr>
          <a:xfrm>
            <a:off x="2546300" y="3660050"/>
            <a:ext cx="13260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9"/>
          <p:cNvSpPr/>
          <p:nvPr/>
        </p:nvSpPr>
        <p:spPr>
          <a:xfrm>
            <a:off x="2920525" y="395100"/>
            <a:ext cx="387900" cy="2176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9"/>
          <p:cNvSpPr txBox="1"/>
          <p:nvPr/>
        </p:nvSpPr>
        <p:spPr>
          <a:xfrm>
            <a:off x="2726000" y="1192625"/>
            <a:ext cx="8781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9"/>
          <p:cNvSpPr txBox="1"/>
          <p:nvPr/>
        </p:nvSpPr>
        <p:spPr>
          <a:xfrm>
            <a:off x="636550" y="1673988"/>
            <a:ext cx="4214400" cy="25545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zyBooks </a:t>
            </a:r>
            <a:endParaRPr b="0" i="0" sz="1400" u="none" cap="none" strike="noStrik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9F5900"/>
                </a:solidFill>
                <a:latin typeface="Arial"/>
                <a:ea typeface="Arial"/>
                <a:cs typeface="Arial"/>
                <a:sym typeface="Arial"/>
              </a:rPr>
              <a:t>Workshops</a:t>
            </a:r>
            <a:endParaRPr b="0" i="0" sz="1400" u="none" cap="none" strike="noStrike">
              <a:solidFill>
                <a:srgbClr val="9F5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Homework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Final Project</a:t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Quizzes</a:t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9"/>
          <p:cNvSpPr txBox="1"/>
          <p:nvPr/>
        </p:nvSpPr>
        <p:spPr>
          <a:xfrm>
            <a:off x="234125" y="1674000"/>
            <a:ext cx="604075" cy="25545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50" y="0"/>
            <a:ext cx="1816644" cy="300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550" y="3001073"/>
            <a:ext cx="1816650" cy="214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/>
          <p:nvPr/>
        </p:nvSpPr>
        <p:spPr>
          <a:xfrm>
            <a:off x="218875" y="4746675"/>
            <a:ext cx="1581300" cy="332700"/>
          </a:xfrm>
          <a:prstGeom prst="rect">
            <a:avLst/>
          </a:prstGeom>
          <a:solidFill>
            <a:srgbClr val="127C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1475" y="1798775"/>
            <a:ext cx="2233481" cy="14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Welcome!</a:t>
            </a:r>
            <a:endParaRPr/>
          </a:p>
        </p:txBody>
      </p:sp>
      <p:graphicFrame>
        <p:nvGraphicFramePr>
          <p:cNvPr id="63" name="Google Shape;63;p2"/>
          <p:cNvGraphicFramePr/>
          <p:nvPr/>
        </p:nvGraphicFramePr>
        <p:xfrm>
          <a:off x="209625" y="108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{FB80C865-17B4-4392-9B78-DE8DEFCAF166}</a:tableStyleId>
              </a:tblPr>
              <a:tblGrid>
                <a:gridCol w="3128200"/>
                <a:gridCol w="2569800"/>
                <a:gridCol w="3103100"/>
              </a:tblGrid>
              <a:tr h="1141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en" sz="2100" u="none" cap="none" strike="noStrike"/>
                        <a:t>Program</a:t>
                      </a:r>
                      <a:endParaRPr b="1" sz="2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en" sz="2100" u="none" cap="none" strike="noStrike"/>
                        <a:t>Design</a:t>
                      </a:r>
                      <a:endParaRPr b="1" sz="2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en" sz="2100" u="none" cap="none" strike="noStrike"/>
                        <a:t>&amp;          Development</a:t>
                      </a:r>
                      <a:endParaRPr b="1" sz="2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4" name="Google Shape;6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7825" y="1874975"/>
            <a:ext cx="2646006" cy="20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7524" y="3295650"/>
            <a:ext cx="1427276" cy="6924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8499" y="3432300"/>
            <a:ext cx="1427276" cy="6924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00899" y="3584700"/>
            <a:ext cx="1427276" cy="6924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" name="Google Shape;68;p2"/>
          <p:cNvPicPr preferRelativeResize="0"/>
          <p:nvPr/>
        </p:nvPicPr>
        <p:blipFill rotWithShape="1">
          <a:blip r:embed="rId6">
            <a:alphaModFix/>
          </a:blip>
          <a:srcRect b="17731" l="27809" r="30992" t="13407"/>
          <a:stretch/>
        </p:blipFill>
        <p:spPr>
          <a:xfrm>
            <a:off x="116775" y="4746675"/>
            <a:ext cx="597425" cy="3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714200" y="4746675"/>
            <a:ext cx="10191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Course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2"/>
          <p:cNvPicPr preferRelativeResize="0"/>
          <p:nvPr/>
        </p:nvPicPr>
        <p:blipFill rotWithShape="1">
          <a:blip r:embed="rId7">
            <a:alphaModFix/>
          </a:blip>
          <a:srcRect b="10904" l="0" r="9016" t="0"/>
          <a:stretch/>
        </p:blipFill>
        <p:spPr>
          <a:xfrm>
            <a:off x="540150" y="2035250"/>
            <a:ext cx="2503500" cy="15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Course Overview</a:t>
            </a:r>
            <a:endParaRPr sz="1800"/>
          </a:p>
        </p:txBody>
      </p:sp>
      <p:sp>
        <p:nvSpPr>
          <p:cNvPr id="247" name="Google Shape;247;p20"/>
          <p:cNvSpPr txBox="1"/>
          <p:nvPr/>
        </p:nvSpPr>
        <p:spPr>
          <a:xfrm>
            <a:off x="3336350" y="1032900"/>
            <a:ext cx="5428800" cy="10464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Click any zyBooks assignment link in Canvas.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(Do not go to the zyBooks website and create a new account)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Subscribe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3336350" y="632700"/>
            <a:ext cx="42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Purpose: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C++ Asynchronously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2200" y="2416025"/>
            <a:ext cx="3485024" cy="21119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0" name="Google Shape;250;p20"/>
          <p:cNvSpPr txBox="1"/>
          <p:nvPr/>
        </p:nvSpPr>
        <p:spPr>
          <a:xfrm>
            <a:off x="3552200" y="4616600"/>
            <a:ext cx="499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Allows us to focus more on design and development.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1625500" y="1243800"/>
            <a:ext cx="42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636550" y="1673988"/>
            <a:ext cx="4214400" cy="25545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zyBooks </a:t>
            </a:r>
            <a:endParaRPr b="0" i="0" sz="1400" u="none" cap="none" strike="noStrik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Workshops</a:t>
            </a:r>
            <a:endParaRPr b="0" i="0" sz="140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Homework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Final Project</a:t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Quizzes</a:t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234125" y="1674000"/>
            <a:ext cx="604200" cy="25545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Course Overview</a:t>
            </a:r>
            <a:endParaRPr sz="1800"/>
          </a:p>
        </p:txBody>
      </p:sp>
      <p:pic>
        <p:nvPicPr>
          <p:cNvPr id="259" name="Google Shape;25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300" y="1059763"/>
            <a:ext cx="2491875" cy="140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1"/>
          <p:cNvSpPr txBox="1"/>
          <p:nvPr/>
        </p:nvSpPr>
        <p:spPr>
          <a:xfrm>
            <a:off x="3592425" y="596100"/>
            <a:ext cx="51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Labs: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 build the transportation system through the labs.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3680200" y="2525450"/>
            <a:ext cx="5304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will gain hands on experience working with: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TypeScript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Jira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Oriented Programming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Patterns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1625500" y="1243800"/>
            <a:ext cx="42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636550" y="1673988"/>
            <a:ext cx="4214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zyBooks </a:t>
            </a:r>
            <a:endParaRPr b="0" i="0" sz="1400" u="none" cap="none" strike="noStrik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Workshops</a:t>
            </a:r>
            <a:endParaRPr b="0" i="0" sz="140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Homework</a:t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Quizzes</a:t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234125" y="1674000"/>
            <a:ext cx="604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Course Overview</a:t>
            </a:r>
            <a:endParaRPr sz="1800"/>
          </a:p>
        </p:txBody>
      </p:sp>
      <p:sp>
        <p:nvSpPr>
          <p:cNvPr id="270" name="Google Shape;270;p24"/>
          <p:cNvSpPr txBox="1"/>
          <p:nvPr/>
        </p:nvSpPr>
        <p:spPr>
          <a:xfrm>
            <a:off x="3592425" y="1053300"/>
            <a:ext cx="5149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Workshops: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will be 6 In-Class coding workshops.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will be given a lecture relevant problem to solve by the end of class.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Always graded by participation and correctne</a:t>
            </a:r>
            <a:r>
              <a:rPr lang="en"/>
              <a:t>ss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4"/>
          <p:cNvSpPr txBox="1"/>
          <p:nvPr/>
        </p:nvSpPr>
        <p:spPr>
          <a:xfrm>
            <a:off x="3592425" y="2427850"/>
            <a:ext cx="5304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will gain hands on experience working with: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C+</a:t>
            </a:r>
            <a:r>
              <a:rPr lang="en"/>
              <a:t>+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Object Oriented Design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EARS Style Requirements and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UML Class Diagrams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Design Patterns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Docker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Agile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4"/>
          <p:cNvSpPr txBox="1"/>
          <p:nvPr/>
        </p:nvSpPr>
        <p:spPr>
          <a:xfrm>
            <a:off x="1625500" y="1243800"/>
            <a:ext cx="42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4"/>
          <p:cNvSpPr txBox="1"/>
          <p:nvPr/>
        </p:nvSpPr>
        <p:spPr>
          <a:xfrm>
            <a:off x="636550" y="1673988"/>
            <a:ext cx="4214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zyBooks </a:t>
            </a:r>
            <a:endParaRPr b="0" i="0" sz="1400" u="none" cap="none" strike="noStrik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Workshops</a:t>
            </a:r>
            <a:endParaRPr b="0" i="0" sz="140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Homework</a:t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Quizzes</a:t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4"/>
          <p:cNvSpPr txBox="1"/>
          <p:nvPr/>
        </p:nvSpPr>
        <p:spPr>
          <a:xfrm>
            <a:off x="234125" y="1674000"/>
            <a:ext cx="604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Course Overview</a:t>
            </a:r>
            <a:endParaRPr sz="1800"/>
          </a:p>
        </p:txBody>
      </p:sp>
      <p:sp>
        <p:nvSpPr>
          <p:cNvPr id="280" name="Google Shape;280;p26"/>
          <p:cNvSpPr txBox="1"/>
          <p:nvPr/>
        </p:nvSpPr>
        <p:spPr>
          <a:xfrm>
            <a:off x="3592425" y="1053300"/>
            <a:ext cx="5149200" cy="1477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Homework: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will be 3 homework assignments.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writing intensive.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 on learning objectives beyond project and programming.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Introduce new technologies or paradigms.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6"/>
          <p:cNvSpPr txBox="1"/>
          <p:nvPr/>
        </p:nvSpPr>
        <p:spPr>
          <a:xfrm>
            <a:off x="3592425" y="2950975"/>
            <a:ext cx="5340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Project: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Proposal and Extension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will work in a team to </a:t>
            </a:r>
            <a:r>
              <a:rPr lang="en"/>
              <a:t>develop a new feature for your client in the simulation.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and your team will “make progress” towards this goal.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will </a:t>
            </a:r>
            <a:r>
              <a:rPr lang="en"/>
              <a:t>design, code, document, test, and deploy your new feature.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6"/>
          <p:cNvSpPr txBox="1"/>
          <p:nvPr/>
        </p:nvSpPr>
        <p:spPr>
          <a:xfrm>
            <a:off x="1625500" y="1243800"/>
            <a:ext cx="42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636550" y="1673988"/>
            <a:ext cx="4214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zyBooks </a:t>
            </a:r>
            <a:endParaRPr b="0" i="0" sz="1400" u="none" cap="none" strike="noStrik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Workshops</a:t>
            </a:r>
            <a:endParaRPr b="0" i="0" sz="140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Homework</a:t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Quizzes</a:t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6"/>
          <p:cNvSpPr txBox="1"/>
          <p:nvPr/>
        </p:nvSpPr>
        <p:spPr>
          <a:xfrm>
            <a:off x="234125" y="1674000"/>
            <a:ext cx="604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Course Overview</a:t>
            </a:r>
            <a:endParaRPr sz="1800"/>
          </a:p>
        </p:txBody>
      </p:sp>
      <p:sp>
        <p:nvSpPr>
          <p:cNvPr id="290" name="Google Shape;290;p27"/>
          <p:cNvSpPr txBox="1"/>
          <p:nvPr/>
        </p:nvSpPr>
        <p:spPr>
          <a:xfrm>
            <a:off x="3425400" y="1674000"/>
            <a:ext cx="5566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Quizzes: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will be 4 take home quizzes (online Gradescope).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will cover topics from lecture, labs, workshops, and homework.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is no study guide for these quizzes. Any material covered before a quiz is fair game on a quiz.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start the quiz at any time in 24 hours</a:t>
            </a:r>
            <a:r>
              <a:rPr lang="en"/>
              <a:t>. As of right now, there is no time limit on the quizzes. (subject to change)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1625500" y="1243800"/>
            <a:ext cx="42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7"/>
          <p:cNvSpPr txBox="1"/>
          <p:nvPr/>
        </p:nvSpPr>
        <p:spPr>
          <a:xfrm>
            <a:off x="636550" y="1673988"/>
            <a:ext cx="4214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zyBooks </a:t>
            </a:r>
            <a:endParaRPr b="0" i="0" sz="1400" u="none" cap="none" strike="noStrik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Workshops</a:t>
            </a:r>
            <a:endParaRPr b="0" i="0" sz="140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Homework</a:t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Quizzes</a:t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7"/>
          <p:cNvSpPr txBox="1"/>
          <p:nvPr/>
        </p:nvSpPr>
        <p:spPr>
          <a:xfrm>
            <a:off x="234125" y="1674000"/>
            <a:ext cx="604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 txBox="1"/>
          <p:nvPr>
            <p:ph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Office Hours</a:t>
            </a:r>
            <a:endParaRPr sz="1800"/>
          </a:p>
        </p:txBody>
      </p:sp>
      <p:sp>
        <p:nvSpPr>
          <p:cNvPr id="299" name="Google Shape;299;p28"/>
          <p:cNvSpPr txBox="1"/>
          <p:nvPr/>
        </p:nvSpPr>
        <p:spPr>
          <a:xfrm>
            <a:off x="752850" y="789125"/>
            <a:ext cx="763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Office Hours are held either in person or via Zoom.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Please check the Office Hours Page in Canvas to see the full schedule.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Please be respectful to your TAs!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"/>
          <p:cNvSpPr txBox="1"/>
          <p:nvPr>
            <p:ph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Late Work Policy</a:t>
            </a:r>
            <a:endParaRPr sz="1800"/>
          </a:p>
        </p:txBody>
      </p:sp>
      <p:pic>
        <p:nvPicPr>
          <p:cNvPr id="305" name="Google Shape;30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700" y="1377950"/>
            <a:ext cx="1627825" cy="14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 txBox="1"/>
          <p:nvPr/>
        </p:nvSpPr>
        <p:spPr>
          <a:xfrm>
            <a:off x="2948600" y="1519775"/>
            <a:ext cx="580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It just doesn’t work in this class: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aveat"/>
              <a:buChar char="●"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We usually talk about solutions in the next class.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aveat"/>
              <a:buChar char="●"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The labs and project are incremental and students get behind.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504850" y="3472300"/>
            <a:ext cx="844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Please reach out to me if you have any questions, concerns, or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accommodations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Exceptions to this rule will only be given for university approved accommodations (illness, DRC, etc…)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Even with DRC accommodations, I can’t give extensions if the solution gets released.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/>
          <p:nvPr>
            <p:ph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Lecture Modality </a:t>
            </a:r>
            <a:r>
              <a:rPr lang="en" sz="1800"/>
              <a:t>- Currently In-Person</a:t>
            </a:r>
            <a:endParaRPr sz="1800"/>
          </a:p>
        </p:txBody>
      </p:sp>
      <p:pic>
        <p:nvPicPr>
          <p:cNvPr id="313" name="Google Shape;3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900" y="965800"/>
            <a:ext cx="3183874" cy="19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1"/>
          <p:cNvSpPr txBox="1"/>
          <p:nvPr/>
        </p:nvSpPr>
        <p:spPr>
          <a:xfrm>
            <a:off x="4165500" y="1222000"/>
            <a:ext cx="45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Lectures will be in person unless anything changes to the University Policy.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450" y="1332025"/>
            <a:ext cx="1698705" cy="951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0" name="Google Shape;32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Roadmap for Today</a:t>
            </a:r>
            <a:endParaRPr/>
          </a:p>
        </p:txBody>
      </p:sp>
      <p:sp>
        <p:nvSpPr>
          <p:cNvPr id="321" name="Google Shape;321;p36"/>
          <p:cNvSpPr txBox="1"/>
          <p:nvPr/>
        </p:nvSpPr>
        <p:spPr>
          <a:xfrm>
            <a:off x="2155400" y="159970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6"/>
          <p:cNvSpPr txBox="1"/>
          <p:nvPr/>
        </p:nvSpPr>
        <p:spPr>
          <a:xfrm>
            <a:off x="2155400" y="289510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Course Logistics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450" y="2627425"/>
            <a:ext cx="1690500" cy="9512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4" name="Google Shape;32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450" y="3922825"/>
            <a:ext cx="1690505" cy="951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5" name="Google Shape;325;p36"/>
          <p:cNvSpPr txBox="1"/>
          <p:nvPr/>
        </p:nvSpPr>
        <p:spPr>
          <a:xfrm>
            <a:off x="2184675" y="419050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Discussion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Why C++?</a:t>
            </a:r>
            <a:endParaRPr sz="1600">
              <a:solidFill>
                <a:srgbClr val="999999"/>
              </a:solidFill>
            </a:endParaRPr>
          </a:p>
        </p:txBody>
      </p:sp>
      <p:pic>
        <p:nvPicPr>
          <p:cNvPr id="331" name="Google Shape;33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3767" y="1841350"/>
            <a:ext cx="2603608" cy="21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8"/>
          <p:cNvSpPr txBox="1"/>
          <p:nvPr/>
        </p:nvSpPr>
        <p:spPr>
          <a:xfrm>
            <a:off x="978250" y="4561550"/>
            <a:ext cx="71178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“I wish someone would have told me about memory when I first started programming.”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33" name="Google Shape;333;p38"/>
          <p:cNvSpPr txBox="1"/>
          <p:nvPr/>
        </p:nvSpPr>
        <p:spPr>
          <a:xfrm>
            <a:off x="257625" y="961625"/>
            <a:ext cx="52617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Efficient programming is about managing resources.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Oriented practices help us design flexible systems.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C++ is both of these!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4" name="Google Shape;334;p38"/>
          <p:cNvGraphicFramePr/>
          <p:nvPr/>
        </p:nvGraphicFramePr>
        <p:xfrm>
          <a:off x="387900" y="224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{FB80C865-17B4-4392-9B78-DE8DEFCAF166}</a:tableStyleId>
              </a:tblPr>
              <a:tblGrid>
                <a:gridCol w="1947925"/>
                <a:gridCol w="775725"/>
                <a:gridCol w="836500"/>
                <a:gridCol w="882500"/>
                <a:gridCol w="781850"/>
              </a:tblGrid>
              <a:tr h="480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C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Java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Python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R cap="flat" cmpd="sng" w="2857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C++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Efficient: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Memory Management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91425" marL="91425">
                    <a:lnR cap="flat" cmpd="sng" w="2857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Flexible: 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Object Oriented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91425" marL="91425">
                    <a:lnR cap="flat" cmpd="sng" w="2857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5" name="Google Shape;33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6975" y="2728650"/>
            <a:ext cx="391297" cy="5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375" y="2728650"/>
            <a:ext cx="391297" cy="5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1650" y="3254400"/>
            <a:ext cx="391297" cy="5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8"/>
          <p:cNvPicPr preferRelativeResize="0"/>
          <p:nvPr/>
        </p:nvPicPr>
        <p:blipFill rotWithShape="1">
          <a:blip r:embed="rId5">
            <a:alphaModFix/>
          </a:blip>
          <a:srcRect b="22947" l="0" r="0" t="13904"/>
          <a:stretch/>
        </p:blipFill>
        <p:spPr>
          <a:xfrm>
            <a:off x="4854599" y="2750881"/>
            <a:ext cx="707062" cy="48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8"/>
          <p:cNvPicPr preferRelativeResize="0"/>
          <p:nvPr/>
        </p:nvPicPr>
        <p:blipFill rotWithShape="1">
          <a:blip r:embed="rId5">
            <a:alphaModFix/>
          </a:blip>
          <a:srcRect b="22947" l="0" r="0" t="13904"/>
          <a:stretch/>
        </p:blipFill>
        <p:spPr>
          <a:xfrm>
            <a:off x="4854599" y="3265518"/>
            <a:ext cx="707062" cy="48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/>
          <p:cNvPicPr preferRelativeResize="0"/>
          <p:nvPr/>
        </p:nvPicPr>
        <p:blipFill rotWithShape="1">
          <a:blip r:embed="rId5">
            <a:alphaModFix/>
          </a:blip>
          <a:srcRect b="22947" l="0" r="0" t="13904"/>
          <a:stretch/>
        </p:blipFill>
        <p:spPr>
          <a:xfrm>
            <a:off x="4046086" y="3265518"/>
            <a:ext cx="707062" cy="48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 rotWithShape="1">
          <a:blip r:embed="rId5">
            <a:alphaModFix/>
          </a:blip>
          <a:srcRect b="22947" l="0" r="0" t="13904"/>
          <a:stretch/>
        </p:blipFill>
        <p:spPr>
          <a:xfrm>
            <a:off x="3159099" y="3265518"/>
            <a:ext cx="707062" cy="48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 rotWithShape="1">
          <a:blip r:embed="rId5">
            <a:alphaModFix/>
          </a:blip>
          <a:srcRect b="22947" l="0" r="0" t="13904"/>
          <a:stretch/>
        </p:blipFill>
        <p:spPr>
          <a:xfrm>
            <a:off x="2373774" y="2739768"/>
            <a:ext cx="707062" cy="480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CSCI 3081 Instructor Crew</a:t>
            </a:r>
            <a:endParaRPr/>
          </a:p>
        </p:txBody>
      </p:sp>
      <p:sp>
        <p:nvSpPr>
          <p:cNvPr id="76" name="Google Shape;76;p3"/>
          <p:cNvSpPr txBox="1"/>
          <p:nvPr/>
        </p:nvSpPr>
        <p:spPr>
          <a:xfrm>
            <a:off x="126700" y="69362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5129025" y="693625"/>
            <a:ext cx="2119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Teaching Assistants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126700" y="96605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Shonal Gangopadhyay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113450" y="1443981"/>
            <a:ext cx="4312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gango010@umn.edu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4313225" y="966053"/>
            <a:ext cx="30000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Zhengwen Jiang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John Johnson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Aaron Glick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Qinghong Fan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Yukang Cao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Naome Etori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Nelson Trinh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Aaron Castle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Eren Erisgen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Ethan Jensen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Chi Vu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6559525" y="966053"/>
            <a:ext cx="30000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Zoe Johnson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Timothy Granatowski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Jonathan Clark-Harrer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Aurora Hall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Zoe Sepersky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Zoey Schmit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Trent Kelly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Israel Fuller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Srinivas Preetham Addepalli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Brandon Cheng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Other really great reasons to use C++.</a:t>
            </a:r>
            <a:endParaRPr sz="1600">
              <a:solidFill>
                <a:srgbClr val="999999"/>
              </a:solidFill>
            </a:endParaRPr>
          </a:p>
        </p:txBody>
      </p:sp>
      <p:pic>
        <p:nvPicPr>
          <p:cNvPr id="348" name="Google Shape;34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925" y="934350"/>
            <a:ext cx="2921300" cy="16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9"/>
          <p:cNvSpPr txBox="1"/>
          <p:nvPr/>
        </p:nvSpPr>
        <p:spPr>
          <a:xfrm>
            <a:off x="1369275" y="2617100"/>
            <a:ext cx="2040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1125" y="934350"/>
            <a:ext cx="2607800" cy="168462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9"/>
          <p:cNvSpPr txBox="1"/>
          <p:nvPr/>
        </p:nvSpPr>
        <p:spPr>
          <a:xfrm>
            <a:off x="5724725" y="2617100"/>
            <a:ext cx="2040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Library Support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1324" y="3185025"/>
            <a:ext cx="2512821" cy="168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9"/>
          <p:cNvSpPr txBox="1"/>
          <p:nvPr/>
        </p:nvSpPr>
        <p:spPr>
          <a:xfrm>
            <a:off x="692675" y="4750700"/>
            <a:ext cx="32337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 and Device Programming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7775" y="3223225"/>
            <a:ext cx="2711151" cy="142247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9"/>
          <p:cNvSpPr txBox="1"/>
          <p:nvPr/>
        </p:nvSpPr>
        <p:spPr>
          <a:xfrm>
            <a:off x="5076500" y="4748725"/>
            <a:ext cx="32337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 Template Library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3116" y="0"/>
            <a:ext cx="48377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Our course is about building a “BIG” project.</a:t>
            </a:r>
            <a:endParaRPr sz="2400"/>
          </a:p>
        </p:txBody>
      </p:sp>
      <p:sp>
        <p:nvSpPr>
          <p:cNvPr id="87" name="Google Shape;87;p4"/>
          <p:cNvSpPr txBox="1"/>
          <p:nvPr/>
        </p:nvSpPr>
        <p:spPr>
          <a:xfrm>
            <a:off x="2312399" y="3969850"/>
            <a:ext cx="5926627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/>
              <a:t>Drone Delivery System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(e.g. Amazon Package Delivery)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625" y="941525"/>
            <a:ext cx="5112754" cy="287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Task - Project Planning:</a:t>
            </a:r>
            <a:r>
              <a:rPr lang="en" sz="1800"/>
              <a:t> How would you build this system? </a:t>
            </a:r>
            <a:endParaRPr sz="1800"/>
          </a:p>
        </p:txBody>
      </p:sp>
      <p:sp>
        <p:nvSpPr>
          <p:cNvPr id="94" name="Google Shape;94;p5"/>
          <p:cNvSpPr txBox="1"/>
          <p:nvPr/>
        </p:nvSpPr>
        <p:spPr>
          <a:xfrm>
            <a:off x="311700" y="3059975"/>
            <a:ext cx="53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class exercise - no submission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89125"/>
            <a:ext cx="3705024" cy="20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5"/>
          <p:cNvSpPr txBox="1"/>
          <p:nvPr/>
        </p:nvSpPr>
        <p:spPr>
          <a:xfrm>
            <a:off x="4252599" y="1575563"/>
            <a:ext cx="59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/>
              <a:t>Drone Delivery System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(e.g. Amazon Package Delivery)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8475" y="1722575"/>
            <a:ext cx="2233481" cy="14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This is a </a:t>
            </a:r>
            <a:r>
              <a:rPr i="1" lang="en" sz="1800">
                <a:solidFill>
                  <a:srgbClr val="0000FF"/>
                </a:solidFill>
              </a:rPr>
              <a:t>“practical”</a:t>
            </a:r>
            <a:r>
              <a:rPr lang="en" sz="1800"/>
              <a:t> </a:t>
            </a:r>
            <a:r>
              <a:rPr b="1" lang="en" sz="1800"/>
              <a:t>Design Class</a:t>
            </a:r>
            <a:r>
              <a:rPr lang="en" sz="1800"/>
              <a:t>.</a:t>
            </a:r>
            <a:endParaRPr sz="1800"/>
          </a:p>
        </p:txBody>
      </p:sp>
      <p:graphicFrame>
        <p:nvGraphicFramePr>
          <p:cNvPr id="103" name="Google Shape;103;p6"/>
          <p:cNvGraphicFramePr/>
          <p:nvPr/>
        </p:nvGraphicFramePr>
        <p:xfrm>
          <a:off x="-1230150" y="101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{FB80C865-17B4-4392-9B78-DE8DEFCAF166}</a:tableStyleId>
              </a:tblPr>
              <a:tblGrid>
                <a:gridCol w="3128200"/>
                <a:gridCol w="2569800"/>
                <a:gridCol w="3103100"/>
              </a:tblGrid>
              <a:tr h="1141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t/>
                      </a:r>
                      <a:endParaRPr b="1" sz="2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en" sz="2100" u="none" cap="none" strike="noStrike"/>
                        <a:t>Design</a:t>
                      </a:r>
                      <a:endParaRPr b="1" sz="2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en" sz="2100" u="none" cap="none" strike="noStrike"/>
                        <a:t>              Development</a:t>
                      </a:r>
                      <a:endParaRPr b="1" sz="2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4" name="Google Shape;10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4225" y="1798775"/>
            <a:ext cx="2646006" cy="20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4524" y="3219450"/>
            <a:ext cx="1427276" cy="6924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5499" y="3356100"/>
            <a:ext cx="1427276" cy="6924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Google Shape;10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7899" y="3508500"/>
            <a:ext cx="1427276" cy="6924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6"/>
          <p:cNvSpPr txBox="1"/>
          <p:nvPr/>
        </p:nvSpPr>
        <p:spPr>
          <a:xfrm>
            <a:off x="717050" y="4389900"/>
            <a:ext cx="35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How can we best </a:t>
            </a:r>
            <a:r>
              <a:rPr b="1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design</a:t>
            </a: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a flexible system?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9" name="Google Shape;109;p6"/>
          <p:cNvSpPr txBox="1"/>
          <p:nvPr/>
        </p:nvSpPr>
        <p:spPr>
          <a:xfrm>
            <a:off x="4897338" y="4389900"/>
            <a:ext cx="35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How can we best </a:t>
            </a:r>
            <a:r>
              <a:rPr b="1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build</a:t>
            </a: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a flexible system?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8475" y="1722575"/>
            <a:ext cx="2233481" cy="14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This is a </a:t>
            </a:r>
            <a:r>
              <a:rPr i="1" lang="en" sz="1800">
                <a:solidFill>
                  <a:srgbClr val="0000FF"/>
                </a:solidFill>
              </a:rPr>
              <a:t>“practical”</a:t>
            </a:r>
            <a:r>
              <a:rPr lang="en" sz="1800"/>
              <a:t> </a:t>
            </a:r>
            <a:r>
              <a:rPr b="1" lang="en" sz="1800"/>
              <a:t>Design Class</a:t>
            </a:r>
            <a:r>
              <a:rPr lang="en" sz="1800"/>
              <a:t>.</a:t>
            </a:r>
            <a:endParaRPr sz="1800"/>
          </a:p>
        </p:txBody>
      </p:sp>
      <p:graphicFrame>
        <p:nvGraphicFramePr>
          <p:cNvPr id="116" name="Google Shape;116;p7"/>
          <p:cNvGraphicFramePr/>
          <p:nvPr/>
        </p:nvGraphicFramePr>
        <p:xfrm>
          <a:off x="-1230150" y="101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{FB80C865-17B4-4392-9B78-DE8DEFCAF166}</a:tableStyleId>
              </a:tblPr>
              <a:tblGrid>
                <a:gridCol w="3128200"/>
                <a:gridCol w="2569800"/>
                <a:gridCol w="3103100"/>
              </a:tblGrid>
              <a:tr h="1141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t/>
                      </a:r>
                      <a:endParaRPr b="1" sz="2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en" sz="2100" u="none" cap="none" strike="noStrike"/>
                        <a:t>Design</a:t>
                      </a:r>
                      <a:endParaRPr b="1" sz="2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en" sz="2100" u="none" cap="none" strike="noStrike"/>
                        <a:t>              Development</a:t>
                      </a:r>
                      <a:endParaRPr b="1" sz="2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7" name="Google Shape;11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4225" y="1798775"/>
            <a:ext cx="2646006" cy="20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4524" y="3219450"/>
            <a:ext cx="1427276" cy="6924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5499" y="3356100"/>
            <a:ext cx="1427276" cy="6924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7899" y="3508500"/>
            <a:ext cx="1427276" cy="6924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7"/>
          <p:cNvSpPr txBox="1"/>
          <p:nvPr/>
        </p:nvSpPr>
        <p:spPr>
          <a:xfrm>
            <a:off x="717050" y="4389900"/>
            <a:ext cx="35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How can we best </a:t>
            </a:r>
            <a:r>
              <a:rPr b="1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design</a:t>
            </a: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a flexible system?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4897338" y="4389900"/>
            <a:ext cx="35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How can we best </a:t>
            </a:r>
            <a:r>
              <a:rPr b="1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build</a:t>
            </a: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a flexible system?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3" name="Google Shape;123;p7"/>
          <p:cNvSpPr/>
          <p:nvPr/>
        </p:nvSpPr>
        <p:spPr>
          <a:xfrm>
            <a:off x="399525" y="1399713"/>
            <a:ext cx="8520600" cy="7962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Weeks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7798725" y="1597725"/>
            <a:ext cx="12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Weeks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This is a </a:t>
            </a:r>
            <a:r>
              <a:rPr b="1" lang="en" sz="1800"/>
              <a:t>writing</a:t>
            </a:r>
            <a:r>
              <a:rPr lang="en" sz="1800"/>
              <a:t> class: 3081</a:t>
            </a:r>
            <a:r>
              <a:rPr b="1" lang="en" sz="1800">
                <a:solidFill>
                  <a:srgbClr val="0000FF"/>
                </a:solidFill>
              </a:rPr>
              <a:t>W</a:t>
            </a:r>
            <a:endParaRPr b="1" sz="1800">
              <a:solidFill>
                <a:srgbClr val="0000FF"/>
              </a:solidFill>
            </a:endParaRPr>
          </a:p>
        </p:txBody>
      </p:sp>
      <p:graphicFrame>
        <p:nvGraphicFramePr>
          <p:cNvPr id="130" name="Google Shape;130;p8"/>
          <p:cNvGraphicFramePr/>
          <p:nvPr/>
        </p:nvGraphicFramePr>
        <p:xfrm>
          <a:off x="-1077750" y="101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{FB80C865-17B4-4392-9B78-DE8DEFCAF166}</a:tableStyleId>
              </a:tblPr>
              <a:tblGrid>
                <a:gridCol w="3128200"/>
                <a:gridCol w="2569800"/>
                <a:gridCol w="3103100"/>
              </a:tblGrid>
              <a:tr h="1141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t/>
                      </a:r>
                      <a:endParaRPr b="1" sz="2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en" sz="2100" u="none" cap="none" strike="noStrike"/>
                        <a:t>Design</a:t>
                      </a:r>
                      <a:endParaRPr b="1" sz="2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en" sz="2100" u="none" cap="none" strike="noStrike"/>
                        <a:t>              Development</a:t>
                      </a:r>
                      <a:endParaRPr b="1" sz="2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1" name="Google Shape;1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4225" y="1798775"/>
            <a:ext cx="2646006" cy="20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8"/>
          <p:cNvSpPr txBox="1"/>
          <p:nvPr/>
        </p:nvSpPr>
        <p:spPr>
          <a:xfrm>
            <a:off x="717050" y="4389900"/>
            <a:ext cx="35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How can we best </a:t>
            </a:r>
            <a:r>
              <a:rPr b="1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design</a:t>
            </a: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a flexible system?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4897338" y="4389900"/>
            <a:ext cx="35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How can we best </a:t>
            </a:r>
            <a:r>
              <a:rPr b="1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build</a:t>
            </a: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a flexible system?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34" name="Google Shape;13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8650" y="1798775"/>
            <a:ext cx="3305276" cy="20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1000" y="1798775"/>
            <a:ext cx="3076321" cy="209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Design Goals:</a:t>
            </a:r>
            <a:r>
              <a:rPr lang="en" sz="1800"/>
              <a:t> How can we build a system that is flexible and fast?</a:t>
            </a:r>
            <a:endParaRPr sz="1800"/>
          </a:p>
        </p:txBody>
      </p:sp>
      <p:pic>
        <p:nvPicPr>
          <p:cNvPr id="141" name="Google Shape;141;p9"/>
          <p:cNvPicPr preferRelativeResize="0"/>
          <p:nvPr/>
        </p:nvPicPr>
        <p:blipFill rotWithShape="1">
          <a:blip r:embed="rId3">
            <a:alphaModFix/>
          </a:blip>
          <a:srcRect b="0" l="8808" r="0" t="0"/>
          <a:stretch/>
        </p:blipFill>
        <p:spPr>
          <a:xfrm>
            <a:off x="383575" y="2090225"/>
            <a:ext cx="3263900" cy="18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9"/>
          <p:cNvPicPr preferRelativeResize="0"/>
          <p:nvPr/>
        </p:nvPicPr>
        <p:blipFill rotWithShape="1">
          <a:blip r:embed="rId4">
            <a:alphaModFix/>
          </a:blip>
          <a:srcRect b="8775" l="0" r="1941" t="0"/>
          <a:stretch/>
        </p:blipFill>
        <p:spPr>
          <a:xfrm>
            <a:off x="5416000" y="2090225"/>
            <a:ext cx="3263900" cy="183638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9"/>
          <p:cNvSpPr txBox="1"/>
          <p:nvPr/>
        </p:nvSpPr>
        <p:spPr>
          <a:xfrm>
            <a:off x="4205000" y="2732850"/>
            <a:ext cx="111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9"/>
          <p:cNvSpPr/>
          <p:nvPr/>
        </p:nvSpPr>
        <p:spPr>
          <a:xfrm>
            <a:off x="311700" y="1048500"/>
            <a:ext cx="8520600" cy="7962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9"/>
          <p:cNvSpPr txBox="1"/>
          <p:nvPr/>
        </p:nvSpPr>
        <p:spPr>
          <a:xfrm>
            <a:off x="712375" y="1191625"/>
            <a:ext cx="127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Flexibility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9"/>
          <p:cNvSpPr txBox="1"/>
          <p:nvPr/>
        </p:nvSpPr>
        <p:spPr>
          <a:xfrm>
            <a:off x="7296375" y="1201175"/>
            <a:ext cx="127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Efficiency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9"/>
          <p:cNvSpPr txBox="1"/>
          <p:nvPr/>
        </p:nvSpPr>
        <p:spPr>
          <a:xfrm>
            <a:off x="295925" y="4072300"/>
            <a:ext cx="353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Reuse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Patterns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Extensibility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9"/>
          <p:cNvSpPr txBox="1"/>
          <p:nvPr/>
        </p:nvSpPr>
        <p:spPr>
          <a:xfrm>
            <a:off x="5148900" y="4072300"/>
            <a:ext cx="360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 Execution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 Efficient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Shonal Gangopadhyay</dc:creator>
</cp:coreProperties>
</file>